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0" r:id="rId6"/>
    <p:sldId id="271" r:id="rId7"/>
    <p:sldId id="257" r:id="rId8"/>
    <p:sldId id="272" r:id="rId9"/>
    <p:sldId id="273" r:id="rId10"/>
    <p:sldId id="274" r:id="rId11"/>
    <p:sldId id="275" r:id="rId12"/>
    <p:sldId id="277" r:id="rId13"/>
    <p:sldId id="278" r:id="rId14"/>
    <p:sldId id="279" r:id="rId15"/>
    <p:sldId id="280" r:id="rId16"/>
    <p:sldId id="281" r:id="rId17"/>
    <p:sldId id="284" r:id="rId18"/>
    <p:sldId id="283" r:id="rId19"/>
    <p:sldId id="285" r:id="rId20"/>
    <p:sldId id="286" r:id="rId21"/>
    <p:sldId id="288" r:id="rId22"/>
    <p:sldId id="289" r:id="rId23"/>
    <p:sldId id="290" r:id="rId24"/>
    <p:sldId id="291" r:id="rId25"/>
    <p:sldId id="29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83558" autoAdjust="0"/>
  </p:normalViewPr>
  <p:slideViewPr>
    <p:cSldViewPr snapToGrid="0">
      <p:cViewPr varScale="1">
        <p:scale>
          <a:sx n="60" d="100"/>
          <a:sy n="60" d="100"/>
        </p:scale>
        <p:origin x="5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EDD3B8-5E68-48E9-AAB1-5DE570C28E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97E35-4312-4077-83D3-69953080BC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36F02-AF67-416B-AB85-08CFF698F86D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3C52-2B92-4B9E-86F4-DB78684BE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E0EA4-BAD2-4335-9446-CA4CCFEC1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5BC62-3B36-43F8-8B69-D6E5E743DA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7E8F0-931C-4E43-98D1-A3CD0E0034DC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B063-7F11-4E3B-BA52-07405B1C2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specific and direct in the title. Use the subtitle to give the specific context of the speech.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-The goal should be to capture the audience’s attention which can be done with a quote, a startling statistic, or fact.  It is not necessary to include this attention getter on the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5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0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E444-69E3-5A79-C67A-1D2CAFF5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C49CC-15FF-9CC1-E9D1-5A1361FF9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F18B9-D7BA-2C36-B249-944458FF2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BD196-C6D4-CB1A-6829-02139A908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B5A9-4EB0-D39F-B0C6-1FEE3A7D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C0082-2CAE-B900-5D3C-36E023352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547C1-8591-371B-6C21-05B178ED2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7F44-47ED-60F2-FFB2-B3EEF7C86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6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4B28C-DA86-A477-5C83-F5C4BD50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49A96-68D7-9011-31C3-14F263A9C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84551-EACA-2776-03C8-FC7EC965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B9E31-E3AE-0501-E314-E7DF7A1ED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9FE8-ECCE-7534-386C-0ED203FD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C0C13-F223-3797-6E55-BC19DF528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23A6C-39DC-4B2B-80E2-A38D6A6CE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4F8D5-E5E2-7AF8-F028-68E3CBBDB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16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2F72A-A0E9-10B6-7DA2-94738F2B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DA86A-DCA8-50B5-CB4A-4B2812ED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228EC-8FA0-2842-D6C6-C19F9C8FB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the background points to post details that are not common knowledge, or that the audience will need to understand the context of the speech.</a:t>
            </a:r>
          </a:p>
          <a:p>
            <a:r>
              <a:rPr lang="en-US" dirty="0"/>
              <a:t>-Do not read these main points from the PowerPoint, instead elaborate on these points during the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2236C-2F5C-85F4-B31D-8E932C034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1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1388F-6D01-4763-9497-2C5F78AF5477}"/>
              </a:ext>
            </a:extLst>
          </p:cNvPr>
          <p:cNvSpPr/>
          <p:nvPr userDrawn="1"/>
        </p:nvSpPr>
        <p:spPr>
          <a:xfrm>
            <a:off x="0" y="4818185"/>
            <a:ext cx="12192000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 6"/>
          <p:cNvSpPr/>
          <p:nvPr/>
        </p:nvSpPr>
        <p:spPr bwMode="ltGray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 algn="ctr">
              <a:defRPr sz="54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32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6669"/>
            <a:ext cx="10561418" cy="381352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5D18E-4241-429D-BEDB-6A7415C5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CFD55-6AD5-4B7E-AC33-483174EF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D43F5-DCFF-4B29-AC19-0BF28605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640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3473E37-6504-470F-92FA-792C3ACA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523DE74-18E2-4EF3-A1FC-8A32CCFE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1B4AF82-5505-4A7E-AA81-139F214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50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F03C3-E3F3-4845-8D9E-9BD2A676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C7230-29FF-42F2-A662-1BC1D19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BD02D-5A68-4A14-892F-DE4953F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812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D14D8-4D13-4DFE-938B-B710F891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4B8A5-6021-4208-A587-B45576E6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6ABC-E632-4853-B7CC-A2FB4B7C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0365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1073151" y="446087"/>
            <a:ext cx="3547533" cy="283844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2576512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3022600"/>
            <a:ext cx="3547533" cy="283844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F97433-9C09-4B71-A1E0-24F75011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EDA271-FE91-46E6-ABB5-0A3AD244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4DCFF3-B944-4C24-A12C-689D1FF7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61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ltGray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2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4F81E-11BA-4BB3-AC2C-0A729DC67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3A4488-E8DE-4FEB-88F9-B37F95CC838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909D08-1E53-42D5-954B-F61B5083645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096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ltGray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2ECB-4FB1-4B01-80F3-04208C781B1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6F215A-F354-440E-A263-A920F59508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0FC50C-9C02-4BD6-9CBE-6880E12977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846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7669651" y="0"/>
            <a:ext cx="4522349" cy="5861051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3754460" cy="5134798"/>
          </a:xfrm>
        </p:spPr>
        <p:txBody>
          <a:bodyPr vert="horz" anchor="ctr" anchorCtr="1"/>
          <a:lstStyle>
            <a:lvl1pPr algn="l">
              <a:defRPr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horz" anchor="ctr" anchorCtr="1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128B4-F868-4384-A8AA-473DA351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F940D-9281-4C2A-BA62-E5854A11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1454F-842C-4F51-A7E7-0335B2FB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9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 w="25400">
            <a:gradFill>
              <a:gsLst>
                <a:gs pos="50000">
                  <a:schemeClr val="bg2"/>
                </a:gs>
                <a:gs pos="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4059F8-A688-4FFE-AA79-3B6D811F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287"/>
            <a:ext cx="5181600" cy="3638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AB4A3-AE75-4D00-9BE1-AF3996C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471F3C4-BAAF-4391-B574-8E340EDA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8DD71F-FEC6-4AB5-974A-FD2B82A7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49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nten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625133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451513"/>
            <a:ext cx="11288972" cy="514918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0B6DF-7478-4740-A710-DA5E9EB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D89951-67E9-4086-AED0-C236A00A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553809-8746-49E3-BCB5-0A9FF406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319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12699" y="0"/>
            <a:ext cx="6004585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95D556F-51D2-4EF4-B60F-D319BF232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4857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F86C4-C3A0-4CA8-8809-1D90DE9E4D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DD26EA8-C9F2-49A7-8F7B-A782D30B82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1DD2E8-07A6-430F-A2FB-E2746C9352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46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6187414" y="0"/>
            <a:ext cx="6004583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696" y="359551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1514" y="451513"/>
            <a:ext cx="5553071" cy="54095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563" y="2222287"/>
            <a:ext cx="5553071" cy="3638764"/>
          </a:xfrm>
          <a:ln>
            <a:gradFill>
              <a:gsLst>
                <a:gs pos="0">
                  <a:schemeClr val="bg2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2940641-87D1-48C5-879E-8A5FBA53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FA68A8-3A7A-430B-9A66-482C28DC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C17F98-4E3F-4327-8CCF-D13C3371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703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2B99B50-4971-48A5-8202-4CC55C7F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  <a:custGeom>
            <a:avLst/>
            <a:gdLst>
              <a:gd name="connsiteX0" fmla="*/ 404916 w 6526400"/>
              <a:gd name="connsiteY0" fmla="*/ 0 h 6857999"/>
              <a:gd name="connsiteX1" fmla="*/ 1425163 w 6526400"/>
              <a:gd name="connsiteY1" fmla="*/ 0 h 6857999"/>
              <a:gd name="connsiteX2" fmla="*/ 2955534 w 6526400"/>
              <a:gd name="connsiteY2" fmla="*/ 0 h 6857999"/>
              <a:gd name="connsiteX3" fmla="*/ 6526400 w 6526400"/>
              <a:gd name="connsiteY3" fmla="*/ 0 h 6857999"/>
              <a:gd name="connsiteX4" fmla="*/ 6526400 w 6526400"/>
              <a:gd name="connsiteY4" fmla="*/ 6857999 h 6857999"/>
              <a:gd name="connsiteX5" fmla="*/ 404916 w 6526400"/>
              <a:gd name="connsiteY5" fmla="*/ 6857999 h 6857999"/>
              <a:gd name="connsiteX6" fmla="*/ 377830 w 6526400"/>
              <a:gd name="connsiteY6" fmla="*/ 2463800 h 6857999"/>
              <a:gd name="connsiteX7" fmla="*/ 0 w 6526400"/>
              <a:gd name="connsiteY7" fmla="*/ 2203407 h 6857999"/>
              <a:gd name="connsiteX8" fmla="*/ 391373 w 6526400"/>
              <a:gd name="connsiteY8" fmla="*/ 1854200 h 6857999"/>
              <a:gd name="connsiteX9" fmla="*/ 404916 w 65264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6400" h="6857999">
                <a:moveTo>
                  <a:pt x="404916" y="0"/>
                </a:moveTo>
                <a:lnTo>
                  <a:pt x="1425163" y="0"/>
                </a:lnTo>
                <a:lnTo>
                  <a:pt x="2955534" y="0"/>
                </a:lnTo>
                <a:lnTo>
                  <a:pt x="6526400" y="0"/>
                </a:lnTo>
                <a:lnTo>
                  <a:pt x="6526400" y="6857999"/>
                </a:lnTo>
                <a:lnTo>
                  <a:pt x="404916" y="6857999"/>
                </a:lnTo>
                <a:lnTo>
                  <a:pt x="377830" y="2463800"/>
                </a:lnTo>
                <a:lnTo>
                  <a:pt x="0" y="2203407"/>
                </a:lnTo>
                <a:lnTo>
                  <a:pt x="391373" y="1854200"/>
                </a:lnTo>
                <a:cubicBezTo>
                  <a:pt x="395887" y="1282700"/>
                  <a:pt x="400402" y="571500"/>
                  <a:pt x="404916" y="0"/>
                </a:cubicBez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311813"/>
            <a:ext cx="5334448" cy="1453488"/>
          </a:xfrm>
          <a:effectLst/>
        </p:spPr>
        <p:txBody>
          <a:bodyPr anchor="b">
            <a:normAutofit/>
          </a:bodyPr>
          <a:lstStyle>
            <a:lvl1pPr algn="l">
              <a:defRPr sz="4000" b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4FB892-38DF-40F9-B034-BC1E61FC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396" y="2057400"/>
            <a:ext cx="5334448" cy="381158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9ED24-3C5F-4326-A304-DBDBA6CE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32AEE-3AAE-4FBF-969F-8A364CE8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17C1A8-7DBE-4E24-BCA1-D820D780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73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0001" y="2222287"/>
            <a:ext cx="10571998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66CE2-DFEE-46B8-AFB2-817272E3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E9A94A-136A-4208-8F98-012BDAC1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459C8B-DA0F-4808-A642-40471D1D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68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E71A4-2AD7-44A1-9075-3AB1A226C1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F74D3-28C0-4AA1-8508-75D32DA3C2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D83112-B341-46D2-8B30-46DBC3DAE3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1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3A633-0BBE-491F-94FD-A319FC7D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6FEDE-3F7F-4F2C-A341-BDA56AA7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EE25F-3E3B-45D3-B259-498E69BF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028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B7F6C47-B260-4BB6-8230-7D14D5CDE026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4942799-31AF-4FF8-9D79-C1A3E01FB20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48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87" r:id="rId3"/>
    <p:sldLayoutId id="2147483688" r:id="rId4"/>
    <p:sldLayoutId id="2147483689" r:id="rId5"/>
    <p:sldLayoutId id="2147483681" r:id="rId6"/>
    <p:sldLayoutId id="2147483690" r:id="rId7"/>
    <p:sldLayoutId id="2147483682" r:id="rId8"/>
    <p:sldLayoutId id="2147483674" r:id="rId9"/>
    <p:sldLayoutId id="2147483675" r:id="rId10"/>
    <p:sldLayoutId id="2147483677" r:id="rId11"/>
    <p:sldLayoutId id="2147483678" r:id="rId12"/>
    <p:sldLayoutId id="2147483679" r:id="rId13"/>
    <p:sldLayoutId id="2147483680" r:id="rId14"/>
    <p:sldLayoutId id="2147483683" r:id="rId15"/>
    <p:sldLayoutId id="2147483684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pinthewheeldecider&amp;hl=e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tendadigital.chwaziApp&amp;hl=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dev2a.choose&amp;hl=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37BC-7D91-4F83-845D-70080D7DD6FC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b="0" dirty="0"/>
              <a:t>Random Picker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5DACC-1D74-41AD-B036-C015472B9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64" y="5614802"/>
            <a:ext cx="10572000" cy="43497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[261025201]    Sheera </a:t>
            </a:r>
            <a:r>
              <a:rPr lang="en-US" sz="2400" dirty="0"/>
              <a:t>Ner-Gaon     209921550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E2AE6C-39F8-5AF7-0B47-69BA897847A3}"/>
              </a:ext>
            </a:extLst>
          </p:cNvPr>
          <p:cNvSpPr txBox="1">
            <a:spLocks/>
          </p:cNvSpPr>
          <p:nvPr/>
        </p:nvSpPr>
        <p:spPr>
          <a:xfrm>
            <a:off x="811305" y="3429000"/>
            <a:ext cx="9660563" cy="9794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 quick random picker that lets you save and manage all your raffle groups!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80E-6147-B186-1EF7-A10C3A6D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53" y="391285"/>
            <a:ext cx="10571998" cy="97045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SWOT Analysis</a:t>
            </a:r>
            <a:endParaRPr lang="en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5213A1-7527-C713-9D9F-5E16352A35E8}"/>
              </a:ext>
            </a:extLst>
          </p:cNvPr>
          <p:cNvSpPr/>
          <p:nvPr/>
        </p:nvSpPr>
        <p:spPr>
          <a:xfrm>
            <a:off x="143118" y="2210460"/>
            <a:ext cx="2610363" cy="447658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05138-54C6-332F-6FEB-CFD0C597690C}"/>
              </a:ext>
            </a:extLst>
          </p:cNvPr>
          <p:cNvSpPr txBox="1"/>
          <p:nvPr/>
        </p:nvSpPr>
        <p:spPr>
          <a:xfrm>
            <a:off x="291859" y="2226363"/>
            <a:ext cx="2300262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Strengths</a:t>
            </a:r>
          </a:p>
          <a:p>
            <a:r>
              <a:rPr lang="en-US" sz="1200" b="1" u="sng" dirty="0"/>
              <a:t> </a:t>
            </a:r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Cloud Persistence:</a:t>
            </a:r>
            <a:r>
              <a:rPr lang="en-US" sz="1200" dirty="0"/>
              <a:t> Unlike many competitors, groups are saved to the cloud (Firebase) and accessible from any device.</a:t>
            </a:r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User Trust:</a:t>
            </a:r>
            <a:r>
              <a:rPr lang="en-US" sz="1200" dirty="0"/>
              <a:t> The app uses a secure Google/Email login (Firebase Auth), ensuring only the user can access their private lists.</a:t>
            </a:r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Fairness:</a:t>
            </a:r>
            <a:r>
              <a:rPr lang="en-US" sz="1200" dirty="0"/>
              <a:t> The algorithm ensures purely random, unbiased selection, solving the problem of "indecision“.</a:t>
            </a:r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Simplicity:</a:t>
            </a:r>
            <a:r>
              <a:rPr lang="en-US" sz="1200" dirty="0"/>
              <a:t> The interface is focused purely on utility without clutter or confusing modes.</a:t>
            </a:r>
          </a:p>
          <a:p>
            <a:endParaRPr lang="en-IL" sz="11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0B300F-B87B-D6B9-809B-EB45ADE37D4D}"/>
              </a:ext>
            </a:extLst>
          </p:cNvPr>
          <p:cNvSpPr/>
          <p:nvPr/>
        </p:nvSpPr>
        <p:spPr>
          <a:xfrm>
            <a:off x="3066234" y="2226363"/>
            <a:ext cx="2759103" cy="447658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1B7D-7A9D-1F82-1548-D9FEEE973C50}"/>
              </a:ext>
            </a:extLst>
          </p:cNvPr>
          <p:cNvSpPr txBox="1"/>
          <p:nvPr/>
        </p:nvSpPr>
        <p:spPr>
          <a:xfrm>
            <a:off x="3214974" y="2226363"/>
            <a:ext cx="261036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 Weaknesses</a:t>
            </a:r>
          </a:p>
          <a:p>
            <a:endParaRPr lang="en-US" sz="1200" dirty="0"/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Internet Dependency: </a:t>
            </a:r>
            <a:r>
              <a:rPr lang="en-US" sz="1200" dirty="0"/>
              <a:t>Because it relies on Firebase for saving/loading groups, the premium features require an active internet connection.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Feature Variety: </a:t>
            </a:r>
            <a:r>
              <a:rPr lang="en-US" sz="1200" dirty="0"/>
              <a:t>The app currently offers only list-based raffles, whereas competitors like "Choose" offer dice, coins, and wheels.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Subscription Barrier: </a:t>
            </a:r>
            <a:r>
              <a:rPr lang="en-US" sz="1200" dirty="0"/>
              <a:t>Users must pay to save more than one group, which might turn away casual users who want everything for free</a:t>
            </a:r>
            <a:r>
              <a:rPr lang="en-US" sz="1400" dirty="0"/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69FFF9E-CD1C-1FCB-12DF-FC19D88DEC71}"/>
              </a:ext>
            </a:extLst>
          </p:cNvPr>
          <p:cNvSpPr/>
          <p:nvPr/>
        </p:nvSpPr>
        <p:spPr>
          <a:xfrm>
            <a:off x="6180817" y="2210460"/>
            <a:ext cx="2759103" cy="447658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0A68E5-870D-7A4C-F8C8-888FBA1391CE}"/>
              </a:ext>
            </a:extLst>
          </p:cNvPr>
          <p:cNvSpPr txBox="1"/>
          <p:nvPr/>
        </p:nvSpPr>
        <p:spPr>
          <a:xfrm>
            <a:off x="6329557" y="2226363"/>
            <a:ext cx="26103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Opportunities</a:t>
            </a:r>
          </a:p>
          <a:p>
            <a:endParaRPr lang="en-US" sz="1200" b="1" u="sng" dirty="0"/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Remote Teams &amp; Classrooms: </a:t>
            </a:r>
            <a:r>
              <a:rPr lang="en-US" sz="1200" dirty="0"/>
              <a:t>There is a growing need for tools that work across devices for teachers and remote managers.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Feature Expansion: </a:t>
            </a:r>
            <a:r>
              <a:rPr lang="en-US" sz="1200" dirty="0"/>
              <a:t>You can easily add new modes (coin flip, dice) in future updates to match competitor features.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B2B Licensing: </a:t>
            </a:r>
            <a:r>
              <a:rPr lang="en-US" sz="1200" dirty="0"/>
              <a:t>Schools or companies might pay for a bulk license to ensure their data is secure and ad-free.</a:t>
            </a:r>
            <a:endParaRPr lang="en-IL" sz="11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DCAFD82-394E-1278-FB12-BE6ADE0ACEC8}"/>
              </a:ext>
            </a:extLst>
          </p:cNvPr>
          <p:cNvSpPr/>
          <p:nvPr/>
        </p:nvSpPr>
        <p:spPr>
          <a:xfrm>
            <a:off x="9289779" y="2210460"/>
            <a:ext cx="2759103" cy="447658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2E1C5B-D294-D226-79FD-A66FD9E86A16}"/>
              </a:ext>
            </a:extLst>
          </p:cNvPr>
          <p:cNvSpPr txBox="1"/>
          <p:nvPr/>
        </p:nvSpPr>
        <p:spPr>
          <a:xfrm>
            <a:off x="9438519" y="2226363"/>
            <a:ext cx="26103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1" u="sng" dirty="0"/>
              <a:t>Threats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Crowded Market: </a:t>
            </a:r>
            <a:r>
              <a:rPr lang="en-US" sz="1200" dirty="0"/>
              <a:t>There are thousands of free "random picker" apps on the store, making discoverability difficult. No-Login 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Competitors: </a:t>
            </a:r>
            <a:r>
              <a:rPr lang="en-US" sz="1200" dirty="0"/>
              <a:t>Users might prefer apps that don't require a login, even if they are less secure.</a:t>
            </a:r>
          </a:p>
          <a:p>
            <a:pPr marL="171450" indent="-1714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 sz="1200" b="1" dirty="0"/>
              <a:t>Data Privacy Concerns: </a:t>
            </a:r>
            <a:r>
              <a:rPr lang="en-US" sz="1200" dirty="0"/>
              <a:t>Users are becoming more hesitant to share personal data (email) with simple utility apps</a:t>
            </a:r>
            <a:r>
              <a:rPr lang="en-US" sz="1400" dirty="0"/>
              <a:t>.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96782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4BFC-10F5-335C-E2B0-45EBAC48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App Purchases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B2D4E-C1C4-18AB-E004-DA4688BB3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929" y="2222287"/>
            <a:ext cx="10214113" cy="41885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u="sng" dirty="0"/>
              <a:t>One-time purchase: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Ads appear in the free version - by paying a one-time payment of 10$ the ads will disappear.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u="sng" dirty="0"/>
              <a:t>Subscription: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In the free version there is a limit of 1 saved group - subscribers have no limit.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No more ads.</a:t>
            </a:r>
          </a:p>
          <a:p>
            <a:pPr marL="0" indent="0">
              <a:lnSpc>
                <a:spcPct val="100000"/>
              </a:lnSpc>
              <a:buNone/>
            </a:pPr>
            <a:endParaRPr lang="he-IL" dirty="0">
              <a:latin typeface="Arial" panose="020B0604020202020204" pitchFamily="34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9318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6673F-62D9-8EF9-2868-4CD0AA3C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0DCE-CCA3-9768-3539-F61E5C4D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Beta / Soft Launch</a:t>
            </a:r>
            <a:endParaRPr lang="en-IL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EBCE527-84CF-ACB4-3517-062B019A2C9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66021" y="2652194"/>
            <a:ext cx="11215977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IL" altLang="en-IL" sz="1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Target Beta Group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Who: 10 Friends &amp; Family Members.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Why: They are easy to recruit, forgiving of bugs, and can give honest feedback in a relaxed setting.</a:t>
            </a:r>
            <a:endParaRPr kumimoji="0" lang="en-US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IL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IL" altLang="en-IL" sz="1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"Pizza Night" Test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Scenario: We will host a game night or dinner where we </a:t>
            </a:r>
            <a:r>
              <a:rPr kumimoji="0" lang="en-IL" altLang="en-IL" sz="1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must</a:t>
            </a: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 the app to make every decision (e.g., "Who pays for pizza?", "Which movie to watch?", "Who goes first in the game?").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Goal: To see if the app is actually fun to use in a social setting and if the animation builds excitement.</a:t>
            </a:r>
            <a:endParaRPr kumimoji="0" lang="en-US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IL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IL" altLang="en-IL" sz="1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We Will Test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Usability: Can my parents/friends add names and run a raffle without asking for help?.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Stability: Does the app crash when we pass the phone around?.</a:t>
            </a:r>
            <a:endParaRPr kumimoji="0" lang="en-US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IL" altLang="en-IL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IL" altLang="en-IL" sz="1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Feedback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6D0000"/>
              </a:buClr>
              <a:buSzTx/>
            </a:pPr>
            <a:r>
              <a:rPr kumimoji="0" lang="en-IL" altLang="en-IL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Method: Casual conversation. I will ask, "Was that confusing?" or "Did the animation feel too long?" right in the moment.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850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A678-EF15-5F97-6328-3FD86A1A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96" y="644073"/>
            <a:ext cx="10793601" cy="705751"/>
          </a:xfrm>
        </p:spPr>
        <p:txBody>
          <a:bodyPr/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  <a:r>
              <a:rPr lang="en-US" b="1" dirty="0"/>
              <a:t>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br>
              <a:rPr lang="en-US" dirty="0"/>
            </a:b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74E05-5BC0-27D9-E3E0-D6F10FA203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400" dirty="0"/>
              <a:t>None!</a:t>
            </a:r>
          </a:p>
          <a:p>
            <a:r>
              <a:rPr lang="en-US" sz="1400" dirty="0"/>
              <a:t>My app respects user privacy and does not ask for Camera, Location, Microphone, or Storage access.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567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CF20-A4F9-82A3-D68A-3215971A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- Wireframes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3607E-13DF-F9D4-0F36-8C58CDAB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936376"/>
            <a:ext cx="6601323" cy="47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83FF-8AB8-EA4B-D6C8-0162ED70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UI - Mockup</a:t>
            </a:r>
            <a:endParaRPr lang="en-IL" dirty="0"/>
          </a:p>
        </p:txBody>
      </p:sp>
      <p:pic>
        <p:nvPicPr>
          <p:cNvPr id="6" name="Picture 5" descr="Screens screenshot of a screenshot of a screenshot&#10;&#10;AI-generated content may be incorrect.">
            <a:extLst>
              <a:ext uri="{FF2B5EF4-FFF2-40B4-BE49-F238E27FC236}">
                <a16:creationId xmlns:a16="http://schemas.microsoft.com/office/drawing/2014/main" id="{AD8E2A11-1632-51A6-680A-D5380007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89" y="2533572"/>
            <a:ext cx="7944875" cy="3972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449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D8C6-C677-6F5B-8B18-17423BA8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Server</a:t>
            </a:r>
          </a:p>
        </p:txBody>
      </p:sp>
      <p:pic>
        <p:nvPicPr>
          <p:cNvPr id="5" name="Picture 2" descr="Google Cloud and Firebase logos">
            <a:extLst>
              <a:ext uri="{FF2B5EF4-FFF2-40B4-BE49-F238E27FC236}">
                <a16:creationId xmlns:a16="http://schemas.microsoft.com/office/drawing/2014/main" id="{2A11C0B7-86A2-DECE-8173-E2505B33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5643" y="2222287"/>
            <a:ext cx="2384955" cy="1045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18750EB-C27B-4589-73AC-B8B0D92EF401}"/>
              </a:ext>
            </a:extLst>
          </p:cNvPr>
          <p:cNvSpPr txBox="1">
            <a:spLocks/>
          </p:cNvSpPr>
          <p:nvPr/>
        </p:nvSpPr>
        <p:spPr>
          <a:xfrm>
            <a:off x="838200" y="2222287"/>
            <a:ext cx="5181600" cy="36387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use that will be made on the server:</a:t>
            </a:r>
          </a:p>
          <a:p>
            <a:r>
              <a:rPr lang="en-US" dirty="0"/>
              <a:t>Backup files for subscribed users in firebase Real-time Database.</a:t>
            </a:r>
          </a:p>
          <a:p>
            <a:r>
              <a:rPr lang="en-US" u="sng" dirty="0"/>
              <a:t>Expected costs in the future:</a:t>
            </a:r>
          </a:p>
          <a:p>
            <a:r>
              <a:rPr lang="en-US" dirty="0"/>
              <a:t>Because the data that comes up as a backup is very small, and because it is only available to subscribers, high costs are not expected - if there are 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0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1847-B3FA-1081-2BF2-1472CD02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Advertisements</a:t>
            </a:r>
            <a:endParaRPr lang="en-IL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960D-1659-9C1A-383A-41059829F7B7}"/>
              </a:ext>
            </a:extLst>
          </p:cNvPr>
          <p:cNvSpPr txBox="1">
            <a:spLocks/>
          </p:cNvSpPr>
          <p:nvPr/>
        </p:nvSpPr>
        <p:spPr>
          <a:xfrm>
            <a:off x="838200" y="2222287"/>
            <a:ext cx="5181600" cy="36387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F5005F0-36F3-7611-1F69-5F39ADA7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93" y="2891448"/>
            <a:ext cx="5181600" cy="17542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3136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IL" altLang="en-IL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Interstitial</a:t>
            </a:r>
            <a:r>
              <a:rPr kumimoji="0" lang="en-US" altLang="en-IL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- </a:t>
            </a:r>
            <a:r>
              <a:rPr lang="en-US" dirty="0"/>
              <a:t>Full-screen ads that cover the interface of an app until closed by the user</a:t>
            </a:r>
          </a:p>
          <a:p>
            <a:br>
              <a:rPr lang="en-US" sz="2000" dirty="0"/>
            </a:br>
            <a:endParaRPr kumimoji="0" lang="en-IL" altLang="en-IL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76DD01D-B55E-3A8B-64D7-178BDB6BD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93" y="4507523"/>
            <a:ext cx="5020110" cy="11386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3136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Rewarded</a:t>
            </a:r>
            <a:r>
              <a:rPr lang="en-US" dirty="0"/>
              <a:t> - Ads that reward users for watching short videos and interacting with playable ads and surveys</a:t>
            </a:r>
          </a:p>
        </p:txBody>
      </p:sp>
      <p:pic>
        <p:nvPicPr>
          <p:cNvPr id="10" name="Picture 9" descr="A collage of two people&#10;&#10;AI-generated content may be incorrect.">
            <a:extLst>
              <a:ext uri="{FF2B5EF4-FFF2-40B4-BE49-F238E27FC236}">
                <a16:creationId xmlns:a16="http://schemas.microsoft.com/office/drawing/2014/main" id="{BB4D1B61-53B3-CAF2-1BD1-DDE152AD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133" y="2143870"/>
            <a:ext cx="2099832" cy="4666292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4FDACE96-C49F-D0AE-EEED-20955161F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46" y="2143869"/>
            <a:ext cx="2099831" cy="4666291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BA4AAF5B-D78E-A4EC-82B6-5F86A531A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959" y="2143870"/>
            <a:ext cx="2099832" cy="46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C541-AC34-F991-50E8-CCAAEF87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 anchor="ctr">
            <a:normAutofit/>
          </a:bodyPr>
          <a:lstStyle/>
          <a:p>
            <a:r>
              <a:rPr lang="en-US" dirty="0"/>
              <a:t>Rate App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24B8B-7321-D8F3-8DA6-CF3C6A07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Rate pop – up after a few raffles</a:t>
            </a:r>
            <a:endParaRPr lang="en-IL" dirty="0"/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A65FAC96-5B41-19CD-5450-8A5DD5E4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56" y="316809"/>
            <a:ext cx="2800971" cy="6224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76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402D-CDC6-4892-F92D-C1AFF2C4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 anchor="ctr">
            <a:normAutofit/>
          </a:bodyPr>
          <a:lstStyle/>
          <a:p>
            <a:r>
              <a:rPr lang="en-US" dirty="0"/>
              <a:t>Share App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0C052-264E-96E3-832E-30821C398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Share apps on multiple platforms like social media, email, WhatsApp, etc.</a:t>
            </a:r>
            <a:endParaRPr lang="en-IL" dirty="0"/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1ACBDFD7-9967-748B-C1B7-1017423A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46" y="208043"/>
            <a:ext cx="2789820" cy="6199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86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C4768-1880-ACFB-2083-EA0A36825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635" y="2444923"/>
            <a:ext cx="10317480" cy="3638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b="1" u="sng" dirty="0"/>
              <a:t>The Problem</a:t>
            </a:r>
          </a:p>
          <a:p>
            <a:pPr marL="0" indent="0">
              <a:buNone/>
            </a:pPr>
            <a:r>
              <a:rPr lang="en-US" dirty="0"/>
              <a:t>Two major pain points exist:</a:t>
            </a:r>
          </a:p>
          <a:p>
            <a:pPr marL="0" indent="0">
              <a:buNone/>
            </a:pPr>
            <a:r>
              <a:rPr lang="en-US" u="sng" dirty="0"/>
              <a:t>decision-making</a:t>
            </a:r>
            <a:r>
              <a:rPr lang="en-US" b="1" dirty="0"/>
              <a:t>:</a:t>
            </a:r>
            <a:r>
              <a:rPr lang="en-US" dirty="0"/>
              <a:t> Users need a simple, impartial way to pick a winner.</a:t>
            </a:r>
          </a:p>
          <a:p>
            <a:pPr marL="0" indent="0">
              <a:buNone/>
            </a:pPr>
            <a:r>
              <a:rPr lang="en-US" u="sng" dirty="0"/>
              <a:t>Repetition</a:t>
            </a:r>
            <a:r>
              <a:rPr lang="en-US" b="1" dirty="0"/>
              <a:t>:</a:t>
            </a:r>
            <a:r>
              <a:rPr lang="en-US" dirty="0"/>
              <a:t> Frequent users (teachers, managers) waste too much time manually re-typing the same participant lists over and over. They lack secure group management.</a:t>
            </a:r>
          </a:p>
          <a:p>
            <a:pPr marL="0" indent="0">
              <a:buNone/>
            </a:pPr>
            <a:r>
              <a:rPr lang="en-US" sz="2300" b="1" u="sng" dirty="0"/>
              <a:t>The Solution: The Random Picker App</a:t>
            </a:r>
          </a:p>
          <a:p>
            <a:pPr marL="0" indent="0">
              <a:buNone/>
            </a:pPr>
            <a:r>
              <a:rPr lang="en-US" dirty="0"/>
              <a:t>My app solves both issues with a strategic Freemium model:</a:t>
            </a:r>
          </a:p>
          <a:p>
            <a:pPr marL="0" indent="0">
              <a:buNone/>
            </a:pPr>
            <a:r>
              <a:rPr lang="en-US" u="sng" dirty="0"/>
              <a:t>Free: </a:t>
            </a:r>
            <a:r>
              <a:rPr lang="en-US" dirty="0"/>
              <a:t>Instant, engaging Quick Raffle for one-off needs.</a:t>
            </a:r>
          </a:p>
          <a:p>
            <a:pPr marL="0" indent="0">
              <a:buNone/>
            </a:pPr>
            <a:r>
              <a:rPr lang="en-US" u="sng" dirty="0"/>
              <a:t>Premium: </a:t>
            </a:r>
            <a:r>
              <a:rPr lang="en-US" dirty="0"/>
              <a:t>A subscription unlocks Group Management (powered by Firebase), eliminating repetitive entry and creating a vital utility for organizers.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EC770E-3585-A096-2BDF-167B92D7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The problem and the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00148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857E-C60B-C632-441F-DF3934C3C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1782-6D63-7763-E647-2924E576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 anchor="ctr">
            <a:normAutofit/>
          </a:bodyPr>
          <a:lstStyle/>
          <a:p>
            <a:r>
              <a:rPr lang="en-US" dirty="0"/>
              <a:t>New Version Popup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22403-16F2-6E40-9905-D53133AAA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What’s new?</a:t>
            </a:r>
          </a:p>
          <a:p>
            <a:r>
              <a:rPr lang="en-US" dirty="0"/>
              <a:t>Save more than 4 groups unlimited!</a:t>
            </a:r>
          </a:p>
          <a:p>
            <a:r>
              <a:rPr lang="en-US" dirty="0"/>
              <a:t>Change background color with premium!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40F33-74B7-FDC4-162A-1B56EA34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776" y="230161"/>
            <a:ext cx="3004434" cy="63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6529A-C504-52E5-9260-34584E29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2BC6-0EE3-F803-64C2-9680DFA1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Security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271B6-3DCC-0541-F4EF-82EF8B4CF968}"/>
              </a:ext>
            </a:extLst>
          </p:cNvPr>
          <p:cNvSpPr txBox="1"/>
          <p:nvPr/>
        </p:nvSpPr>
        <p:spPr>
          <a:xfrm>
            <a:off x="580572" y="2717493"/>
            <a:ext cx="74857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u="sng"/>
              <a:t>What permissions does the app require?</a:t>
            </a:r>
          </a:p>
          <a:p>
            <a:pPr>
              <a:buNone/>
            </a:pPr>
            <a:endParaRPr lang="en-US" u="sng"/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/>
              <a:t>Internet Access: This is the only permission used. It is required to sync groups with the Firebase Database and to load advertisements via AdMob.</a:t>
            </a:r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endParaRPr lang="en-US"/>
          </a:p>
          <a:p>
            <a:pPr marL="285750" indent="-285750">
              <a:buClr>
                <a:srgbClr val="6D0000"/>
              </a:buClr>
              <a:buFont typeface="Courier New" panose="02070309020205020404" pitchFamily="49" charset="0"/>
              <a:buChar char="o"/>
            </a:pPr>
            <a:r>
              <a:rPr lang="en-US"/>
              <a:t>No Dangerous Permissions: The app intentionally avoids accessing private data. We do not use the Camera, Location, Contacts, or Microphone.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8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9E0B-9FBF-F1AA-9642-447F620B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F138-2FEB-1547-3309-B1F65EF2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Bureaucratic Documents</a:t>
            </a:r>
            <a:endParaRPr lang="en-IL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0C0D0A1-A10B-AAE2-8A0A-8EF6B9F1F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500"/>
            <a:ext cx="6868886" cy="363855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TOF (Terms of use)</a:t>
            </a: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GDPR?</a:t>
            </a:r>
          </a:p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94883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9988-26AF-A47C-CE90-C3E7957A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&amp; Video</a:t>
            </a:r>
            <a:endParaRPr lang="en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DBA355-0FFB-617A-9B96-DF600423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931" y="1950557"/>
            <a:ext cx="2138136" cy="4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EC4C23-EC3D-60D9-0EDA-4FED02DB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975957"/>
            <a:ext cx="2138136" cy="47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50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5B87-8682-7CCA-1ACD-22535BB3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9DF1-D45F-C788-FC65-E2B4CA76A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878" y="2444923"/>
            <a:ext cx="11104660" cy="41885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900" b="1" dirty="0"/>
              <a:t>My app is designed for people who need to be impartial and efficient when dealing with groups. I see two main groups of users:</a:t>
            </a:r>
          </a:p>
          <a:p>
            <a:pPr marL="0" indent="0">
              <a:buNone/>
            </a:pPr>
            <a:r>
              <a:rPr lang="en-US" sz="2100" u="sng" dirty="0"/>
              <a:t>The Power User (The Subscriber):</a:t>
            </a:r>
            <a:r>
              <a:rPr lang="en-US" sz="2100" dirty="0"/>
              <a:t> </a:t>
            </a:r>
            <a:r>
              <a:rPr lang="en-US" dirty="0"/>
              <a:t>These are the true organizers, such as Teachers, Managers, and Coaches.</a:t>
            </a:r>
          </a:p>
          <a:p>
            <a:pPr marL="457200" lvl="1" indent="0">
              <a:buNone/>
            </a:pPr>
            <a:r>
              <a:rPr lang="en-US" sz="1900" u="sng" dirty="0"/>
              <a:t>Main Goal: </a:t>
            </a:r>
            <a:r>
              <a:rPr lang="en-US" sz="1900" dirty="0"/>
              <a:t>Their goal is to save time and maintain a fair, repeatable method for participant selection. They need to easily reuse their class lists, team rosters, or project groups.</a:t>
            </a:r>
          </a:p>
          <a:p>
            <a:pPr marL="457200" lvl="1" indent="0">
              <a:buNone/>
            </a:pPr>
            <a:r>
              <a:rPr lang="en-US" sz="1900" u="sng" dirty="0"/>
              <a:t>Key Traits: </a:t>
            </a:r>
            <a:r>
              <a:rPr lang="en-US" sz="1900" dirty="0"/>
              <a:t>They are generally organized, have medium-to-high tech proficiency, and value efficiency.</a:t>
            </a:r>
          </a:p>
          <a:p>
            <a:pPr marL="457200" lvl="1" indent="0">
              <a:buNone/>
            </a:pPr>
            <a:r>
              <a:rPr lang="en-US" sz="1900" dirty="0"/>
              <a:t>Usage Frequency: They will use the app daily or multiple times a week. For them, the ability to save groups via subscription is essential for their workflow.</a:t>
            </a:r>
          </a:p>
          <a:p>
            <a:pPr marL="0" indent="0">
              <a:buNone/>
            </a:pPr>
            <a:r>
              <a:rPr lang="en-US" sz="1900" u="sng" dirty="0"/>
              <a:t>The Quick User (The Free User):</a:t>
            </a:r>
            <a:r>
              <a:rPr lang="en-US" sz="1900" dirty="0"/>
              <a:t> </a:t>
            </a:r>
            <a:r>
              <a:rPr lang="en-US" dirty="0"/>
              <a:t>These are people with a spontaneous need, such as Friends, Family Organizers, and Social Event Hosts.</a:t>
            </a:r>
          </a:p>
          <a:p>
            <a:pPr marL="457200" lvl="1" indent="0">
              <a:buNone/>
            </a:pPr>
            <a:r>
              <a:rPr lang="en-US" sz="1900" u="sng" dirty="0"/>
              <a:t>Main Goal: </a:t>
            </a:r>
            <a:r>
              <a:rPr lang="en-US" sz="1900" dirty="0"/>
              <a:t>They want an instant, fun, and fair way to pick one name right now without creating an account or saving a list.</a:t>
            </a:r>
          </a:p>
          <a:p>
            <a:pPr marL="457200" lvl="1" indent="0">
              <a:buNone/>
            </a:pPr>
            <a:r>
              <a:rPr lang="en-US" sz="1900" u="sng" dirty="0"/>
              <a:t>Usage Frequency: </a:t>
            </a:r>
            <a:r>
              <a:rPr lang="en-US" sz="1900" dirty="0"/>
              <a:t>They use the app monthly or intermittently. They are drawn in by the free Quick Raffle feature and provide a strong base for future growth.</a:t>
            </a:r>
          </a:p>
        </p:txBody>
      </p:sp>
    </p:spTree>
    <p:extLst>
      <p:ext uri="{BB962C8B-B14F-4D97-AF65-F5344CB8AC3E}">
        <p14:creationId xmlns:p14="http://schemas.microsoft.com/office/powerpoint/2010/main" val="354699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B58F-1CF7-41B5-BF70-710D7AC7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1311-DD92-45BA-B10F-C1A324C27B5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09625" y="2222500"/>
            <a:ext cx="5186363" cy="3638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keywords:</a:t>
            </a:r>
          </a:p>
          <a:p>
            <a:r>
              <a:rPr lang="en-US" dirty="0"/>
              <a:t>Random name</a:t>
            </a:r>
          </a:p>
          <a:p>
            <a:r>
              <a:rPr lang="en-US" dirty="0"/>
              <a:t>Random picker</a:t>
            </a:r>
          </a:p>
          <a:p>
            <a:r>
              <a:rPr lang="en-US" dirty="0"/>
              <a:t>Name raffle</a:t>
            </a:r>
          </a:p>
          <a:p>
            <a:r>
              <a:rPr lang="en-US" dirty="0"/>
              <a:t>Raffle wheel</a:t>
            </a:r>
          </a:p>
          <a:p>
            <a:r>
              <a:rPr lang="en-US" dirty="0"/>
              <a:t>Spin the wheel</a:t>
            </a:r>
          </a:p>
          <a:p>
            <a:r>
              <a:rPr lang="en-US" dirty="0"/>
              <a:t>Names draw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Best +1M downloads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C41E-64E3-BB10-C07D-00DBA658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46" y="1978643"/>
            <a:ext cx="4214826" cy="339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7920B-D400-8AB9-CCC0-2EE38941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28" y="2023646"/>
            <a:ext cx="4292759" cy="3363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3B2E5D-BE31-93A6-046E-08389D431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46" y="5386794"/>
            <a:ext cx="4266677" cy="1164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2EDC06-EC12-1CA5-6A7C-751D12893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28" y="5368829"/>
            <a:ext cx="4214006" cy="11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C800-59FA-0811-B739-26695DC7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8434-1548-C7D0-CD63-4E6DA2C4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3A0C5-6EDD-65BA-927D-C016B475295F}"/>
              </a:ext>
            </a:extLst>
          </p:cNvPr>
          <p:cNvSpPr txBox="1">
            <a:spLocks noGrp="1"/>
          </p:cNvSpPr>
          <p:nvPr>
            <p:ph sz="half" idx="4294967295"/>
          </p:nvPr>
        </p:nvSpPr>
        <p:spPr>
          <a:xfrm>
            <a:off x="809625" y="2222500"/>
            <a:ext cx="5186363" cy="3638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None/>
            </a:pPr>
            <a:r>
              <a:rPr lang="en-US" sz="1400" i="0" u="sng" dirty="0">
                <a:solidFill>
                  <a:srgbClr val="202124"/>
                </a:solidFill>
                <a:effectLst/>
                <a:latin typeface="+mj-lt"/>
              </a:rPr>
              <a:t>Spin The Wheel - Random Picker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  <a:hlinkClick r:id="rId3"/>
              </a:rPr>
              <a:t>Link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Released on Sep 16, 2018</a:t>
            </a:r>
            <a:br>
              <a:rPr lang="en-US" sz="1400" dirty="0">
                <a:latin typeface="+mj-lt"/>
                <a:cs typeface="Arial" panose="020B0604020202020204" pitchFamily="34" charset="0"/>
              </a:rPr>
            </a:br>
            <a:r>
              <a:rPr lang="en-US" sz="1400" dirty="0">
                <a:latin typeface="+mj-lt"/>
                <a:cs typeface="Arial" panose="020B0604020202020204" pitchFamily="34" charset="0"/>
              </a:rPr>
              <a:t>Last Updated on Oct 10, 2025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Downloads: 10,000,000+ downloads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Rating 4.8 – 136k reviews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In-app purchases: ₪24.00 per item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Contains ads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75AEA11-E4F0-D83B-3AAE-2046B2EF2DD0}"/>
              </a:ext>
            </a:extLst>
          </p:cNvPr>
          <p:cNvSpPr txBox="1">
            <a:spLocks/>
          </p:cNvSpPr>
          <p:nvPr/>
        </p:nvSpPr>
        <p:spPr>
          <a:xfrm>
            <a:off x="6181386" y="1992345"/>
            <a:ext cx="4643467" cy="481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u="sng" dirty="0">
                <a:latin typeface="+mj-lt"/>
                <a:cs typeface="Arial" panose="020B0604020202020204" pitchFamily="34" charset="0"/>
              </a:rPr>
              <a:t>Main features: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Unlimited wheels of fortune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Unlimited labels on every wheel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Customizable text and background of each label, choosing from dozens of colors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Easily share your wheels and spin results with friends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6588B-833F-BDF3-4740-ACB2B20DC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651" y="4654488"/>
            <a:ext cx="5454930" cy="1886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2083F-2E2A-D47D-D80F-952CD2277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252" y="2021249"/>
            <a:ext cx="966659" cy="9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1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57DE9-9240-79D9-7828-BE8F4F2C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E14-BAEB-A893-A1E4-DD44167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D0E0A-F829-AA51-0623-3AC8EF9A9B09}"/>
              </a:ext>
            </a:extLst>
          </p:cNvPr>
          <p:cNvSpPr txBox="1">
            <a:spLocks noGrp="1"/>
          </p:cNvSpPr>
          <p:nvPr>
            <p:ph sz="half" idx="4294967295"/>
          </p:nvPr>
        </p:nvSpPr>
        <p:spPr>
          <a:xfrm>
            <a:off x="809625" y="2222500"/>
            <a:ext cx="5186363" cy="3638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None/>
            </a:pPr>
            <a:r>
              <a:rPr lang="en-US" sz="1400" i="0" u="sng" dirty="0" err="1">
                <a:solidFill>
                  <a:srgbClr val="202124"/>
                </a:solidFill>
                <a:effectLst/>
                <a:latin typeface="+mj-lt"/>
              </a:rPr>
              <a:t>Chwazi</a:t>
            </a:r>
            <a:r>
              <a:rPr lang="en-US" sz="1400" i="0" u="sng" dirty="0">
                <a:solidFill>
                  <a:srgbClr val="202124"/>
                </a:solidFill>
                <a:effectLst/>
                <a:latin typeface="+mj-lt"/>
              </a:rPr>
              <a:t> - Finger Chooser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  <a:hlinkClick r:id="rId3"/>
              </a:rPr>
              <a:t>Link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Released on Aug 2, 2013</a:t>
            </a:r>
            <a:br>
              <a:rPr lang="en-US" sz="1400" dirty="0">
                <a:latin typeface="+mj-lt"/>
                <a:cs typeface="Arial" panose="020B0604020202020204" pitchFamily="34" charset="0"/>
              </a:rPr>
            </a:br>
            <a:r>
              <a:rPr lang="en-US" sz="1400" dirty="0">
                <a:latin typeface="+mj-lt"/>
                <a:cs typeface="Arial" panose="020B0604020202020204" pitchFamily="34" charset="0"/>
              </a:rPr>
              <a:t>Last Updated on Nov 6, 2025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Downloads: 1,000,000+ downloads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Rating 4.2 – 7.73k reviews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 In-app purchases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Does not contain ads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648B9D9-738A-148A-6AEF-751A4375A71B}"/>
              </a:ext>
            </a:extLst>
          </p:cNvPr>
          <p:cNvSpPr txBox="1">
            <a:spLocks/>
          </p:cNvSpPr>
          <p:nvPr/>
        </p:nvSpPr>
        <p:spPr>
          <a:xfrm>
            <a:off x="6382009" y="2222500"/>
            <a:ext cx="4643467" cy="481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u="sng" dirty="0">
                <a:latin typeface="+mj-lt"/>
                <a:cs typeface="Arial" panose="020B0604020202020204" pitchFamily="34" charset="0"/>
              </a:rPr>
              <a:t>Main features: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 Set up the number of fingers that you desire to choose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 Place all your fingers on the screen and wait for the winner.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9C0C3-9626-F881-11BF-BEC432E47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88" y="4208636"/>
            <a:ext cx="5112013" cy="2368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92B0A-2E1D-5FFD-C953-F1660AEA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117" y="1957703"/>
            <a:ext cx="1029942" cy="9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3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E8C1-B889-DC9B-844F-03038AE2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4CE-B1A8-2B82-FF90-FFF38C8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044BB-E513-7E82-AAC7-E7ACA9EF104A}"/>
              </a:ext>
            </a:extLst>
          </p:cNvPr>
          <p:cNvSpPr txBox="1">
            <a:spLocks noGrp="1"/>
          </p:cNvSpPr>
          <p:nvPr>
            <p:ph sz="half" idx="4294967295"/>
          </p:nvPr>
        </p:nvSpPr>
        <p:spPr>
          <a:xfrm>
            <a:off x="809625" y="2222500"/>
            <a:ext cx="5186363" cy="3638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buNone/>
            </a:pPr>
            <a:r>
              <a:rPr lang="en-US" sz="1400" i="0" u="sng" dirty="0">
                <a:solidFill>
                  <a:srgbClr val="202124"/>
                </a:solidFill>
                <a:effectLst/>
                <a:latin typeface="+mj-lt"/>
              </a:rPr>
              <a:t>Choose - Chooser game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  <a:hlinkClick r:id="rId3"/>
              </a:rPr>
              <a:t>Link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Released on Jul 30, 2025</a:t>
            </a:r>
            <a:br>
              <a:rPr lang="en-US" sz="1400" dirty="0">
                <a:latin typeface="+mj-lt"/>
                <a:cs typeface="Arial" panose="020B0604020202020204" pitchFamily="34" charset="0"/>
              </a:rPr>
            </a:br>
            <a:r>
              <a:rPr lang="en-US" sz="1400" dirty="0">
                <a:latin typeface="+mj-lt"/>
                <a:cs typeface="Arial" panose="020B0604020202020204" pitchFamily="34" charset="0"/>
              </a:rPr>
              <a:t>Last Updated on Aug 3, 2025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Downloads: 1k+ downloads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 ratings or reviews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In-App Purchases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Does not contain ads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5E40FC1-0A30-F87A-CB69-229B7049E465}"/>
              </a:ext>
            </a:extLst>
          </p:cNvPr>
          <p:cNvSpPr txBox="1">
            <a:spLocks/>
          </p:cNvSpPr>
          <p:nvPr/>
        </p:nvSpPr>
        <p:spPr>
          <a:xfrm>
            <a:off x="6306182" y="2038210"/>
            <a:ext cx="4643467" cy="481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u="sng" dirty="0">
                <a:latin typeface="+mj-lt"/>
                <a:cs typeface="Arial" panose="020B0604020202020204" pitchFamily="34" charset="0"/>
              </a:rPr>
              <a:t>Main features: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Wheel spinner, Finger Chooser, Coin Flip and even more modes to help you make tiny decisions fast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Choose from different themes for each mode.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Customize your content with predefined lists or personal entries.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2C385-47B4-D6FB-9096-892B83B03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632395"/>
            <a:ext cx="5543835" cy="2038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36856C-34F8-7872-898E-3DC5C0819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649" y="2031098"/>
            <a:ext cx="1112889" cy="9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1CBD-607F-56CA-D3AA-25E77745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9193-65A1-54AE-C4CE-35188404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App - list of features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52498C6-2B27-8C59-CE3C-73416F4AB3DF}"/>
              </a:ext>
            </a:extLst>
          </p:cNvPr>
          <p:cNvSpPr txBox="1">
            <a:spLocks/>
          </p:cNvSpPr>
          <p:nvPr/>
        </p:nvSpPr>
        <p:spPr>
          <a:xfrm>
            <a:off x="307213" y="2357672"/>
            <a:ext cx="4643467" cy="481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None/>
            </a:pPr>
            <a:r>
              <a:rPr lang="en-US" sz="1600" u="sng" dirty="0"/>
              <a:t>Free Features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Quick Random Selection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Fun Winner Animation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Ad-Supported Access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Secure User Login</a:t>
            </a:r>
          </a:p>
          <a:p>
            <a: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None/>
            </a:pPr>
            <a:r>
              <a:rPr lang="en-US" sz="1600" u="sng" dirty="0"/>
              <a:t>Premium Features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Cloud Group Management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Persistent Member Lists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Firebase Data Backup</a:t>
            </a:r>
          </a:p>
          <a:p>
            <a:pPr marL="5143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Ad-Free Experience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1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6C449-4559-FAB6-3B07-5BE68245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332189-D2B5-5C59-BE94-C93DED51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75313"/>
            <a:ext cx="9885182" cy="11398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Feature comparison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77ECA-7D63-C3D9-0D8A-A429F5F2E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95775"/>
              </p:ext>
            </p:extLst>
          </p:nvPr>
        </p:nvGraphicFramePr>
        <p:xfrm>
          <a:off x="302149" y="2445268"/>
          <a:ext cx="10710407" cy="4106607"/>
        </p:xfrm>
        <a:graphic>
          <a:graphicData uri="http://schemas.openxmlformats.org/drawingml/2006/table">
            <a:tbl>
              <a:tblPr/>
              <a:tblGrid>
                <a:gridCol w="1882880">
                  <a:extLst>
                    <a:ext uri="{9D8B030D-6E8A-4147-A177-3AD203B41FA5}">
                      <a16:colId xmlns:a16="http://schemas.microsoft.com/office/drawing/2014/main" val="1998584628"/>
                    </a:ext>
                  </a:extLst>
                </a:gridCol>
                <a:gridCol w="1858428">
                  <a:extLst>
                    <a:ext uri="{9D8B030D-6E8A-4147-A177-3AD203B41FA5}">
                      <a16:colId xmlns:a16="http://schemas.microsoft.com/office/drawing/2014/main" val="883458680"/>
                    </a:ext>
                  </a:extLst>
                </a:gridCol>
                <a:gridCol w="1821747">
                  <a:extLst>
                    <a:ext uri="{9D8B030D-6E8A-4147-A177-3AD203B41FA5}">
                      <a16:colId xmlns:a16="http://schemas.microsoft.com/office/drawing/2014/main" val="2519818298"/>
                    </a:ext>
                  </a:extLst>
                </a:gridCol>
                <a:gridCol w="1613896">
                  <a:extLst>
                    <a:ext uri="{9D8B030D-6E8A-4147-A177-3AD203B41FA5}">
                      <a16:colId xmlns:a16="http://schemas.microsoft.com/office/drawing/2014/main" val="2125193881"/>
                    </a:ext>
                  </a:extLst>
                </a:gridCol>
                <a:gridCol w="1821747">
                  <a:extLst>
                    <a:ext uri="{9D8B030D-6E8A-4147-A177-3AD203B41FA5}">
                      <a16:colId xmlns:a16="http://schemas.microsoft.com/office/drawing/2014/main" val="1283748486"/>
                    </a:ext>
                  </a:extLst>
                </a:gridCol>
                <a:gridCol w="1711709">
                  <a:extLst>
                    <a:ext uri="{9D8B030D-6E8A-4147-A177-3AD203B41FA5}">
                      <a16:colId xmlns:a16="http://schemas.microsoft.com/office/drawing/2014/main" val="4157939786"/>
                    </a:ext>
                  </a:extLst>
                </a:gridCol>
              </a:tblGrid>
              <a:tr h="910352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Feature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 App (Random Picker)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Choose (App)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Spin The Wheel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Chwazi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 &amp; Paper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91717"/>
                  </a:ext>
                </a:extLst>
              </a:tr>
              <a:tr h="6844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Input Method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Text &amp; Saved Groups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Multi-Mode (Wheel, Cards)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Text &amp; Lists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Fingers Only (Physical)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Handwriting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83877"/>
                  </a:ext>
                </a:extLst>
              </a:tr>
              <a:tr h="6844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Remote Friendly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Yes (Cloud lists)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(Local)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(Local)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(Must touch screen)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446770"/>
                  </a:ext>
                </a:extLst>
              </a:tr>
              <a:tr h="45839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Cloud Backup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Yes (Firebase)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(Local)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(Local)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268495"/>
                  </a:ext>
                </a:extLst>
              </a:tr>
              <a:tr h="6844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Free Version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 Saved Group + Ads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Locked Features + Ads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Unlimited + Ads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Unlimited + Ads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Unlimited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348166"/>
                  </a:ext>
                </a:extLst>
              </a:tr>
              <a:tr h="684465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1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Ad-Free Option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Subscription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Subscription</a:t>
                      </a:r>
                      <a:endParaRPr lang="en-US" sz="3200" b="0" i="0" u="none" strike="noStrike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One-time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One-time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buNone/>
                      </a:pPr>
                      <a:r>
                        <a:rPr lang="en-US" sz="1400" b="0" i="0" u="none" strike="noStrike" kern="120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Always Free</a:t>
                      </a:r>
                      <a:endParaRPr lang="en-US" sz="3200" b="0" i="0" u="none" strike="noStrike" dirty="0">
                        <a:effectLst/>
                        <a:latin typeface="+mj-lt"/>
                      </a:endParaRPr>
                    </a:p>
                  </a:txBody>
                  <a:tcPr marL="86868" marR="55753" marT="66929" marB="66929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2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899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Default">
      <a:dk1>
        <a:srgbClr val="000000"/>
      </a:dk1>
      <a:lt1>
        <a:sysClr val="window" lastClr="FFFFFF"/>
      </a:lt1>
      <a:dk2>
        <a:srgbClr val="3F3F3F"/>
      </a:dk2>
      <a:lt2>
        <a:srgbClr val="E7E6E6"/>
      </a:lt2>
      <a:accent1>
        <a:srgbClr val="7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0000"/>
      </a:accent5>
      <a:accent6>
        <a:srgbClr val="978869"/>
      </a:accent6>
      <a:hlink>
        <a:srgbClr val="FFC00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82065_win32_fixed" id="{54D1AA8E-AE41-4F75-AFF4-1E55BF728136}" vid="{9097BC2D-75F4-410C-8544-556C30F4E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9B3EA6-E2E1-4B68-B700-9432F9FC79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8413E5-0484-489B-B293-D8720B6027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BEDC914-E79E-4731-88EB-C290A6D4D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Persuasive speech outline </Template>
  <TotalTime>1346</TotalTime>
  <Words>1847</Words>
  <Application>Microsoft Office PowerPoint</Application>
  <PresentationFormat>Widescreen</PresentationFormat>
  <Paragraphs>220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Courier New</vt:lpstr>
      <vt:lpstr>Google Sans</vt:lpstr>
      <vt:lpstr>Tahoma</vt:lpstr>
      <vt:lpstr>Wingdings 2</vt:lpstr>
      <vt:lpstr>Quotable</vt:lpstr>
      <vt:lpstr>Random Picker</vt:lpstr>
      <vt:lpstr>The problem and the proposed solution</vt:lpstr>
      <vt:lpstr>Target Users</vt:lpstr>
      <vt:lpstr>Market Research</vt:lpstr>
      <vt:lpstr>Market Research</vt:lpstr>
      <vt:lpstr>Market Research</vt:lpstr>
      <vt:lpstr>Market Research</vt:lpstr>
      <vt:lpstr>My App - list of features</vt:lpstr>
      <vt:lpstr>Feature comparison table</vt:lpstr>
      <vt:lpstr>SWOT Analysis</vt:lpstr>
      <vt:lpstr>In App Purchases</vt:lpstr>
      <vt:lpstr>Beta / Soft Launch</vt:lpstr>
      <vt:lpstr>Permissions Required </vt:lpstr>
      <vt:lpstr>UX - Wireframes</vt:lpstr>
      <vt:lpstr>UI - Mockup</vt:lpstr>
      <vt:lpstr>Server</vt:lpstr>
      <vt:lpstr>Advertisements</vt:lpstr>
      <vt:lpstr>Rate App</vt:lpstr>
      <vt:lpstr>Share App</vt:lpstr>
      <vt:lpstr>New Version Popup</vt:lpstr>
      <vt:lpstr>Data Security</vt:lpstr>
      <vt:lpstr>Bureaucratic Documents</vt:lpstr>
      <vt:lpstr>Screenshots &amp;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Sheera Ner Gaon</dc:creator>
  <cp:lastModifiedBy>Sheera Ner Gaon</cp:lastModifiedBy>
  <cp:revision>12</cp:revision>
  <dcterms:created xsi:type="dcterms:W3CDTF">2025-11-20T10:22:32Z</dcterms:created>
  <dcterms:modified xsi:type="dcterms:W3CDTF">2026-01-02T15:56:41Z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